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59" r:id="rId5"/>
    <p:sldId id="258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05"/>
    <a:srgbClr val="A6B9A3"/>
    <a:srgbClr val="B1C7B3"/>
    <a:srgbClr val="75CE6C"/>
    <a:srgbClr val="9CD799"/>
    <a:srgbClr val="91B193"/>
    <a:srgbClr val="83C181"/>
    <a:srgbClr val="6B956E"/>
    <a:srgbClr val="D6E2D7"/>
    <a:srgbClr val="BAC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3" autoAdjust="0"/>
  </p:normalViewPr>
  <p:slideViewPr>
    <p:cSldViewPr snapToGrid="0" showGuides="1">
      <p:cViewPr>
        <p:scale>
          <a:sx n="88" d="100"/>
          <a:sy n="88" d="100"/>
        </p:scale>
        <p:origin x="228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ED75B-AFAD-45DA-9661-D9468B1D76B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16585-504E-440A-A759-92CCB2529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16585-504E-440A-A759-92CCB25293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3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16585-504E-440A-A759-92CCB25293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4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16585-504E-440A-A759-92CCB25293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6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16585-504E-440A-A759-92CCB25293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B853-EE68-9C14-9E16-86F5BAE67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92F4D-CBBD-F87E-6483-6973715E1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0E1A5-B9B3-C338-F0C5-39FDF1B0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A14C8-1031-50AC-C35F-A4861D3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CF930-C8AE-61ED-36E9-6C6A06F6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6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8A0F-9EDC-3FCC-2F66-523B719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A4603-DA33-D898-B8B2-3BC2AE701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0932E-4205-E36F-975D-3030C96D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09D9-CDC7-C27B-3C44-EF351D9B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6B7C-439B-3A45-C4EC-5DB2E59B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A1657-8302-AC98-6468-ACF4AFD3C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79912-F920-18F8-161E-2392F4AD7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B7C7B-1969-AEA3-E4DC-7732726E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A2B1-0092-2E22-4794-604B894E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1D1E-9F0B-B1C2-3CCE-3BBC6569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4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0051-F34D-DCA8-CCE6-9296FDC2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5713-8BD7-6325-3DDE-2B27E980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3252-172F-1BA9-D4B6-C62164946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DEE1-7600-208E-EDAE-D283A9EF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147CD-F3B3-DB29-E6F6-F945440F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72F6-2943-BE87-C314-F449B513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B73B7-8575-2397-4744-6D35F65F3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66D6E-FC15-6087-38EA-C1EE5E0C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AE3DD-E580-EEAB-1A95-CFD4D8F7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10F9-8344-7F2F-E750-2C3FB634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F885-3ACA-BD7B-2E00-0DB356C4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A9F4-472C-7FCE-A0D1-DBE8652FC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25E43-63E5-4356-D97A-68BAD1453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DDA5-7732-F228-C065-95580366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ABE95-4AF8-C89A-7492-7834D62D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C704-7D7E-0F79-85FD-98CCFAEA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8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8FE-AE67-6229-85B0-FE3EC2A3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541F9-DF3A-BCD2-FC24-E27AC0D02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2BE9-6B69-4AD2-4BA1-009EF42EB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C7178-1748-A088-1CF2-40B4BF7D5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8786F-5DB5-E531-B693-C3416173F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91EAA-6A14-5B45-2F54-E04CA026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EB868-92CB-CA88-B082-C4A7E2AA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4D3C5-1ABA-A0D1-DF68-1026A91F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8353-2A4F-F7E1-758E-287E2522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00ACA-7568-7D00-6AE2-2EA77B57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51D53-180F-321B-F333-72515F25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F96D7-6CCC-DFDA-7C03-E143B0F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68AC5-F278-7C15-65BE-5E2C8FD1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1933F-66F8-4369-B163-7F673197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5829-C36A-DFBF-53FA-FBB497CC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D4CD-CDEB-02EA-4A0C-F50DA7B0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D560-8F92-20B1-6148-BDD8243EB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305D5-18BD-F857-585A-600430666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56D3C-590B-3FDC-0D61-4F628FDB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37488-D489-407D-7B7C-3A8CD60B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20D79-6FCF-3275-4A81-A1A58A3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A622-D10A-38DE-5080-CAD1D42B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7A05A-CA11-D89B-4F54-26F244F9A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FF472-4400-FC04-9D0E-60FC8E5D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423F0-BEBA-DAC2-9246-57239CCF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62D7C-E3BA-7647-93F7-0B170FE5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06B60-199F-F8A5-8528-06B23F9C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6AF9D-830A-2AF6-AE42-EC218077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D0663-4076-D8CB-D8F0-1D5FA37E8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0D5A-8BFF-0F06-6706-A3AAFEC54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18E8D-784F-41F6-86CF-710B1184E91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7DF34-9CCC-36ED-FF36-9AE7A12CA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B032A-70C9-66FF-E075-864371068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1BBD0-AF88-4F92-94F4-B51F7623D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audio" Target="../media/media5.m4a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4.png"/><Relationship Id="rId10" Type="http://schemas.openxmlformats.org/officeDocument/2006/relationships/image" Target="../media/image18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90ADED-2E80-2F13-4287-55A809A5A3DB}"/>
              </a:ext>
            </a:extLst>
          </p:cNvPr>
          <p:cNvSpPr txBox="1"/>
          <p:nvPr/>
        </p:nvSpPr>
        <p:spPr>
          <a:xfrm>
            <a:off x="2139162" y="939113"/>
            <a:ext cx="826517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D3B45"/>
                </a:solidFill>
                <a:effectLst/>
                <a:latin typeface="Franklin Gothic Medium" panose="020B0603020102020204" pitchFamily="34" charset="0"/>
              </a:rPr>
              <a:t>Implementation of Multiple 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</a:rPr>
              <a:t>Tic</a:t>
            </a:r>
            <a:r>
              <a:rPr lang="en-US" sz="2800" b="1" i="0" dirty="0">
                <a:solidFill>
                  <a:srgbClr val="2D3B45"/>
                </a:solidFill>
                <a:effectLst/>
                <a:latin typeface="Franklin Gothic Medium" panose="020B0603020102020204" pitchFamily="34" charset="0"/>
              </a:rPr>
              <a:t>-Tac-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</a:rPr>
              <a:t>Toe</a:t>
            </a:r>
            <a:r>
              <a:rPr lang="en-US" sz="2800" b="1" i="0" dirty="0">
                <a:solidFill>
                  <a:srgbClr val="2D3B45"/>
                </a:solidFill>
                <a:effectLst/>
                <a:latin typeface="Franklin Gothic Medium" panose="020B0603020102020204" pitchFamily="34" charset="0"/>
              </a:rPr>
              <a:t> Agents in a Tournament Setting</a:t>
            </a:r>
            <a:r>
              <a:rPr lang="en-US" sz="2400" b="1" i="0" dirty="0">
                <a:solidFill>
                  <a:srgbClr val="2D3B45"/>
                </a:solidFill>
                <a:effectLst/>
                <a:latin typeface="Franklin Gothic Medium" panose="020B0603020102020204" pitchFamily="34" charset="0"/>
              </a:rPr>
              <a:t>.</a:t>
            </a:r>
          </a:p>
          <a:p>
            <a:pPr algn="ctr"/>
            <a:r>
              <a:rPr lang="en-US" sz="2400" b="1" u="sng" dirty="0">
                <a:latin typeface="Franklin Gothic Medium" panose="020B0603020102020204" pitchFamily="34" charset="0"/>
              </a:rPr>
              <a:t>Team Members</a:t>
            </a:r>
            <a:endParaRPr lang="en-US" sz="2400" b="0" i="0" u="sng" dirty="0">
              <a:effectLst/>
              <a:latin typeface="Franklin Gothic Medium" panose="020B0603020102020204" pitchFamily="34" charset="0"/>
            </a:endParaRPr>
          </a:p>
          <a:p>
            <a:pPr algn="ctr"/>
            <a:endParaRPr lang="en-US" sz="2000" dirty="0">
              <a:latin typeface="Franklin Gothic Medium" panose="020B06030201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BACF23-1AD4-64A9-4454-36097B77A317}"/>
              </a:ext>
            </a:extLst>
          </p:cNvPr>
          <p:cNvGrpSpPr/>
          <p:nvPr/>
        </p:nvGrpSpPr>
        <p:grpSpPr>
          <a:xfrm>
            <a:off x="1867819" y="2300494"/>
            <a:ext cx="3352802" cy="4284392"/>
            <a:chOff x="1811430" y="2084884"/>
            <a:chExt cx="3352802" cy="428439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DCDE54-3959-A1E1-B277-A2159578D774}"/>
                </a:ext>
              </a:extLst>
            </p:cNvPr>
            <p:cNvSpPr/>
            <p:nvPr/>
          </p:nvSpPr>
          <p:spPr>
            <a:xfrm>
              <a:off x="1811430" y="2188281"/>
              <a:ext cx="3352802" cy="4126768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rgbClr val="6B956E"/>
                </a:gs>
                <a:gs pos="100000">
                  <a:schemeClr val="bg1"/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EFECD1-F598-153D-9EBA-A0F729721E0E}"/>
                </a:ext>
              </a:extLst>
            </p:cNvPr>
            <p:cNvSpPr txBox="1"/>
            <p:nvPr/>
          </p:nvSpPr>
          <p:spPr>
            <a:xfrm>
              <a:off x="1839299" y="2084884"/>
              <a:ext cx="5319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2"/>
                  </a:solidFill>
                </a:rPr>
                <a:t>O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375041-0FCE-C12C-D4FF-E4E2E9FB4B11}"/>
                </a:ext>
              </a:extLst>
            </p:cNvPr>
            <p:cNvSpPr txBox="1"/>
            <p:nvPr/>
          </p:nvSpPr>
          <p:spPr>
            <a:xfrm>
              <a:off x="4413868" y="5353613"/>
              <a:ext cx="5319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X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B1A180-7726-5DEE-BDA1-4D8142C9ABE4}"/>
              </a:ext>
            </a:extLst>
          </p:cNvPr>
          <p:cNvGrpSpPr/>
          <p:nvPr/>
        </p:nvGrpSpPr>
        <p:grpSpPr>
          <a:xfrm>
            <a:off x="7151507" y="2273426"/>
            <a:ext cx="3222556" cy="4189326"/>
            <a:chOff x="7086600" y="2125724"/>
            <a:chExt cx="3222556" cy="418932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F3AC441-8083-9572-9D65-96394724959B}"/>
                </a:ext>
              </a:extLst>
            </p:cNvPr>
            <p:cNvSpPr/>
            <p:nvPr/>
          </p:nvSpPr>
          <p:spPr>
            <a:xfrm>
              <a:off x="7086600" y="2188944"/>
              <a:ext cx="3222556" cy="4126106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rgbClr val="6B956E"/>
                </a:gs>
                <a:gs pos="100000">
                  <a:schemeClr val="bg1"/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88218A-F9ED-AFD1-1C99-B4215D96AFB5}"/>
                </a:ext>
              </a:extLst>
            </p:cNvPr>
            <p:cNvSpPr txBox="1"/>
            <p:nvPr/>
          </p:nvSpPr>
          <p:spPr>
            <a:xfrm>
              <a:off x="7203633" y="2125724"/>
              <a:ext cx="6132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7DE9C9-8A29-4075-F8FE-41762FE37AA6}"/>
                </a:ext>
              </a:extLst>
            </p:cNvPr>
            <p:cNvSpPr txBox="1"/>
            <p:nvPr/>
          </p:nvSpPr>
          <p:spPr>
            <a:xfrm>
              <a:off x="9627709" y="5299385"/>
              <a:ext cx="68144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03235-358F-463D-A718-6499DCF080D4}"/>
              </a:ext>
            </a:extLst>
          </p:cNvPr>
          <p:cNvGrpSpPr/>
          <p:nvPr/>
        </p:nvGrpSpPr>
        <p:grpSpPr>
          <a:xfrm>
            <a:off x="341744" y="272568"/>
            <a:ext cx="10042938" cy="1864015"/>
            <a:chOff x="341744" y="272568"/>
            <a:chExt cx="10042938" cy="1864015"/>
          </a:xfrm>
        </p:grpSpPr>
        <p:pic>
          <p:nvPicPr>
            <p:cNvPr id="13" name="Picture 12" descr="A logo of a university&#10;&#10;Description automatically generated">
              <a:extLst>
                <a:ext uri="{FF2B5EF4-FFF2-40B4-BE49-F238E27FC236}">
                  <a16:creationId xmlns:a16="http://schemas.microsoft.com/office/drawing/2014/main" id="{585EC1DC-C32B-F4E5-F7AF-0E4A7648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44" y="397681"/>
              <a:ext cx="1738902" cy="17389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A6F33-53FD-25B3-C9DF-61E8BC6DA9F4}"/>
                </a:ext>
              </a:extLst>
            </p:cNvPr>
            <p:cNvSpPr txBox="1"/>
            <p:nvPr/>
          </p:nvSpPr>
          <p:spPr>
            <a:xfrm>
              <a:off x="2148791" y="272568"/>
              <a:ext cx="823589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Franklin Gothic Medium" panose="020B0603020102020204" pitchFamily="34" charset="0"/>
                </a:rPr>
                <a:t>Fall 2023 </a:t>
              </a:r>
            </a:p>
            <a:p>
              <a:pPr algn="ctr"/>
              <a:r>
                <a:rPr lang="en-US" sz="2000" b="1" dirty="0">
                  <a:latin typeface="Franklin Gothic Medium" panose="020B0603020102020204" pitchFamily="34" charset="0"/>
                </a:rPr>
                <a:t>DSCI – 6612 : Intro Artificial Intelligence - Term Project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200D5D-D625-05FF-5D95-4C8D38754C38}"/>
              </a:ext>
            </a:extLst>
          </p:cNvPr>
          <p:cNvGrpSpPr/>
          <p:nvPr/>
        </p:nvGrpSpPr>
        <p:grpSpPr>
          <a:xfrm>
            <a:off x="2188837" y="2516167"/>
            <a:ext cx="2871500" cy="3064672"/>
            <a:chOff x="2105283" y="2461477"/>
            <a:chExt cx="2871500" cy="30646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40EBA7-FEE8-96B5-2FDF-4B996532DFE2}"/>
                </a:ext>
              </a:extLst>
            </p:cNvPr>
            <p:cNvSpPr txBox="1"/>
            <p:nvPr/>
          </p:nvSpPr>
          <p:spPr>
            <a:xfrm>
              <a:off x="2105283" y="4695152"/>
              <a:ext cx="2871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Franklin Gothic Medium" panose="020B0603020102020204" pitchFamily="34" charset="0"/>
                </a:rPr>
                <a:t>Sathish Gandhi </a:t>
              </a:r>
              <a:r>
                <a:rPr lang="en-US" sz="2000" dirty="0">
                  <a:latin typeface="Franklin Gothic Medium" panose="020B0603020102020204" pitchFamily="34" charset="0"/>
                </a:rPr>
                <a:t>Parasuram Reddy</a:t>
              </a:r>
              <a:endParaRPr lang="en-US" sz="2400" dirty="0">
                <a:latin typeface="Franklin Gothic Medium" panose="020B0603020102020204" pitchFamily="34" charset="0"/>
              </a:endParaRPr>
            </a:p>
          </p:txBody>
        </p:sp>
        <p:pic>
          <p:nvPicPr>
            <p:cNvPr id="31" name="Picture 30" descr="A person with a mustache and beard&#10;&#10;Description automatically generated">
              <a:extLst>
                <a:ext uri="{FF2B5EF4-FFF2-40B4-BE49-F238E27FC236}">
                  <a16:creationId xmlns:a16="http://schemas.microsoft.com/office/drawing/2014/main" id="{735CBE21-127F-CD0B-3260-FF8F2EC4E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5" t="2884" r="3527" b="21935"/>
            <a:stretch/>
          </p:blipFill>
          <p:spPr>
            <a:xfrm>
              <a:off x="2472860" y="2461477"/>
              <a:ext cx="2026263" cy="2026263"/>
            </a:xfrm>
            <a:prstGeom prst="ellipse">
              <a:avLst/>
            </a:prstGeom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571A49-DDEA-58DB-1C09-E1868DA9C427}"/>
              </a:ext>
            </a:extLst>
          </p:cNvPr>
          <p:cNvGrpSpPr/>
          <p:nvPr/>
        </p:nvGrpSpPr>
        <p:grpSpPr>
          <a:xfrm>
            <a:off x="7601446" y="2516167"/>
            <a:ext cx="2322678" cy="3032789"/>
            <a:chOff x="7601446" y="2516167"/>
            <a:chExt cx="2322678" cy="30327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4150F6-619D-4778-01FB-73ED9D0FE05A}"/>
                </a:ext>
              </a:extLst>
            </p:cNvPr>
            <p:cNvSpPr txBox="1"/>
            <p:nvPr/>
          </p:nvSpPr>
          <p:spPr>
            <a:xfrm>
              <a:off x="7601446" y="4717959"/>
              <a:ext cx="2322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Franklin Gothic Medium" panose="020B0603020102020204" pitchFamily="34" charset="0"/>
                </a:rPr>
                <a:t>Ramya</a:t>
              </a:r>
              <a:endParaRPr lang="en-US" sz="2400" b="1" dirty="0">
                <a:latin typeface="Franklin Gothic Medium" panose="020B0603020102020204" pitchFamily="34" charset="0"/>
              </a:endParaRPr>
            </a:p>
            <a:p>
              <a:r>
                <a:rPr lang="en-US" sz="2000" dirty="0">
                  <a:latin typeface="Franklin Gothic Medium" panose="020B0603020102020204" pitchFamily="34" charset="0"/>
                </a:rPr>
                <a:t>Boggala Ramesh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65BA50-D710-DBCD-D243-7E872B2F6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7816855" y="2516167"/>
              <a:ext cx="2026263" cy="2026263"/>
            </a:xfrm>
            <a:prstGeom prst="ellipse">
              <a:avLst/>
            </a:prstGeom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3" name="Audio 112">
            <a:hlinkClick r:id="" action="ppaction://media"/>
            <a:extLst>
              <a:ext uri="{FF2B5EF4-FFF2-40B4-BE49-F238E27FC236}">
                <a16:creationId xmlns:a16="http://schemas.microsoft.com/office/drawing/2014/main" id="{265A557E-79D2-F2A6-8E08-A493834BEB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40076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69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9"/>
    </mc:Choice>
    <mc:Fallback>
      <p:transition spd="slow" advTm="2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game&#10;&#10;Description automatically generated">
            <a:extLst>
              <a:ext uri="{FF2B5EF4-FFF2-40B4-BE49-F238E27FC236}">
                <a16:creationId xmlns:a16="http://schemas.microsoft.com/office/drawing/2014/main" id="{2A659DE3-D7D2-6EFF-0430-E1D92E807E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5BFE4C-9E1B-8F64-41B3-2DE95C121460}"/>
              </a:ext>
            </a:extLst>
          </p:cNvPr>
          <p:cNvCxnSpPr/>
          <p:nvPr/>
        </p:nvCxnSpPr>
        <p:spPr>
          <a:xfrm>
            <a:off x="496372" y="2105696"/>
            <a:ext cx="372199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BC3039-4B5E-4A89-9C1A-504B45400F53}"/>
              </a:ext>
            </a:extLst>
          </p:cNvPr>
          <p:cNvSpPr txBox="1"/>
          <p:nvPr/>
        </p:nvSpPr>
        <p:spPr>
          <a:xfrm>
            <a:off x="377779" y="2312507"/>
            <a:ext cx="4078311" cy="3662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Implementation of Multiple </a:t>
            </a:r>
          </a:p>
          <a:p>
            <a:r>
              <a:rPr lang="en-US" sz="44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Tic</a:t>
            </a:r>
            <a:r>
              <a:rPr lang="en-US" sz="44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-Tac-</a:t>
            </a:r>
            <a:r>
              <a:rPr lang="en-US" sz="44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Toe</a:t>
            </a:r>
            <a:r>
              <a:rPr lang="en-US" sz="44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 </a:t>
            </a:r>
            <a:r>
              <a:rPr lang="en-US" sz="36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Agents in a Tournament Setting</a:t>
            </a:r>
          </a:p>
          <a:p>
            <a:endParaRPr 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62E5D-98BF-D8CE-14CB-C28FB9D54FEF}"/>
              </a:ext>
            </a:extLst>
          </p:cNvPr>
          <p:cNvSpPr txBox="1"/>
          <p:nvPr/>
        </p:nvSpPr>
        <p:spPr>
          <a:xfrm>
            <a:off x="422855" y="1417516"/>
            <a:ext cx="262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ranklin Gothic Medium" panose="020B0603020102020204" pitchFamily="34" charset="0"/>
              </a:rPr>
              <a:t>Project Title</a:t>
            </a: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7FF2B711-C75A-94F7-5C42-1777EC73F5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077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9"/>
    </mc:Choice>
    <mc:Fallback>
      <p:transition spd="slow" advTm="25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39889BE-1379-1545-5E79-BD34E8EF53C5}"/>
              </a:ext>
            </a:extLst>
          </p:cNvPr>
          <p:cNvSpPr/>
          <p:nvPr/>
        </p:nvSpPr>
        <p:spPr>
          <a:xfrm>
            <a:off x="6135969" y="80264"/>
            <a:ext cx="6044485" cy="6713341"/>
          </a:xfrm>
          <a:prstGeom prst="roundRect">
            <a:avLst>
              <a:gd name="adj" fmla="val 3022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3CC1EFF-0467-DA73-FA90-005998151D89}"/>
              </a:ext>
            </a:extLst>
          </p:cNvPr>
          <p:cNvSpPr/>
          <p:nvPr/>
        </p:nvSpPr>
        <p:spPr>
          <a:xfrm>
            <a:off x="51515" y="72329"/>
            <a:ext cx="6044485" cy="6713341"/>
          </a:xfrm>
          <a:prstGeom prst="roundRect">
            <a:avLst>
              <a:gd name="adj" fmla="val 3022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4736E7-98C2-F368-550A-206C251093A3}"/>
              </a:ext>
            </a:extLst>
          </p:cNvPr>
          <p:cNvCxnSpPr/>
          <p:nvPr/>
        </p:nvCxnSpPr>
        <p:spPr>
          <a:xfrm>
            <a:off x="185979" y="644587"/>
            <a:ext cx="372199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B49084-A038-0034-E79E-841FFC76BB8E}"/>
              </a:ext>
            </a:extLst>
          </p:cNvPr>
          <p:cNvSpPr txBox="1"/>
          <p:nvPr/>
        </p:nvSpPr>
        <p:spPr>
          <a:xfrm>
            <a:off x="185979" y="144659"/>
            <a:ext cx="317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Tic</a:t>
            </a:r>
            <a:r>
              <a:rPr lang="en-US" sz="24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-Tac-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Toe </a:t>
            </a:r>
            <a:r>
              <a:rPr lang="en-US" sz="24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Rules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4E1F38-F2F5-EFAB-933C-9159EC85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895303"/>
              </p:ext>
            </p:extLst>
          </p:nvPr>
        </p:nvGraphicFramePr>
        <p:xfrm>
          <a:off x="128283" y="4603696"/>
          <a:ext cx="88270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236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B0275F-A35D-3D3E-E652-A2839CC2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8470"/>
              </p:ext>
            </p:extLst>
          </p:nvPr>
        </p:nvGraphicFramePr>
        <p:xfrm>
          <a:off x="1110953" y="4603696"/>
          <a:ext cx="88270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236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D3A1CF-280B-BF58-E894-31A27FF9C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05779"/>
              </p:ext>
            </p:extLst>
          </p:nvPr>
        </p:nvGraphicFramePr>
        <p:xfrm>
          <a:off x="2117557" y="4613377"/>
          <a:ext cx="88270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236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1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1880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1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CC946C-7D53-236B-E4CB-0B9324F83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918113"/>
              </p:ext>
            </p:extLst>
          </p:nvPr>
        </p:nvGraphicFramePr>
        <p:xfrm>
          <a:off x="2117557" y="3492519"/>
          <a:ext cx="88270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236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32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32782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32782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D52C6F-736F-B5A6-E16F-0781797F3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93329"/>
              </p:ext>
            </p:extLst>
          </p:nvPr>
        </p:nvGraphicFramePr>
        <p:xfrm>
          <a:off x="128283" y="3490821"/>
          <a:ext cx="88270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236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94236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33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3334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3334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8BEF43C-071A-01E3-3579-E39757C8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01906"/>
              </p:ext>
            </p:extLst>
          </p:nvPr>
        </p:nvGraphicFramePr>
        <p:xfrm>
          <a:off x="1110953" y="3485026"/>
          <a:ext cx="882707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31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04045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289331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33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3334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3334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4EE944F-B5EA-6F34-3E5E-3CC9868DF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87028"/>
              </p:ext>
            </p:extLst>
          </p:nvPr>
        </p:nvGraphicFramePr>
        <p:xfrm>
          <a:off x="1589122" y="5734235"/>
          <a:ext cx="983601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867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27867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327867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26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48E76D-C454-4414-06EB-867BF7988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63556"/>
              </p:ext>
            </p:extLst>
          </p:nvPr>
        </p:nvGraphicFramePr>
        <p:xfrm>
          <a:off x="530871" y="5716571"/>
          <a:ext cx="96024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80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20080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320080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19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1961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19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6F58797-CD07-15D6-AB7A-9DB992B7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01331"/>
              </p:ext>
            </p:extLst>
          </p:nvPr>
        </p:nvGraphicFramePr>
        <p:xfrm>
          <a:off x="3855662" y="5392221"/>
          <a:ext cx="105687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290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52290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352290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4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4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4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D274AC4-E29D-3FC7-56CD-C0FFD19C2D87}"/>
              </a:ext>
            </a:extLst>
          </p:cNvPr>
          <p:cNvSpPr txBox="1"/>
          <p:nvPr/>
        </p:nvSpPr>
        <p:spPr>
          <a:xfrm>
            <a:off x="128284" y="751074"/>
            <a:ext cx="57702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A 3 × 3 grid is used to play the game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Tic</a:t>
            </a:r>
            <a:r>
              <a:rPr lang="en-US" sz="1600" b="1" i="0" dirty="0">
                <a:effectLst/>
                <a:latin typeface="Franklin Gothic Medium" panose="020B0603020102020204" pitchFamily="34" charset="0"/>
                <a:ea typeface="+mj-ea"/>
                <a:cs typeface="+mj-cs"/>
              </a:rPr>
              <a:t>-Tac-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Toe </a:t>
            </a:r>
            <a:r>
              <a:rPr lang="en-US" sz="1600" dirty="0">
                <a:latin typeface="Franklin Gothic Medium" panose="020B0603020102020204" pitchFamily="34" charset="0"/>
              </a:rPr>
              <a:t>for two players. Noughts and Crosses, or Xs and Os, is another name for the game. Getting three of your symbols in a row, either horizontally, vertically, or diagonally, is the aim of the game.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12514A-1F97-844B-4850-6BDD4D20098C}"/>
              </a:ext>
            </a:extLst>
          </p:cNvPr>
          <p:cNvSpPr txBox="1"/>
          <p:nvPr/>
        </p:nvSpPr>
        <p:spPr>
          <a:xfrm>
            <a:off x="91484" y="3057455"/>
            <a:ext cx="589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Franklin Gothic Medium" panose="020B0603020102020204" pitchFamily="34" charset="0"/>
              </a:rPr>
              <a:t>If a player gets three of their symbols in a row, they 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</a:rPr>
              <a:t>win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Franklin Gothic Medium" panose="020B0603020102020204" pitchFamily="34" charset="0"/>
              </a:rPr>
              <a:t> the game.</a:t>
            </a:r>
            <a:endParaRPr lang="en-US" sz="1600" dirty="0">
              <a:latin typeface="Franklin Gothic Medium" panose="020B0603020102020204" pitchFamily="34" charset="0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9CEB0EA-3424-0798-357D-16FBE67E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362122"/>
              </p:ext>
            </p:extLst>
          </p:nvPr>
        </p:nvGraphicFramePr>
        <p:xfrm>
          <a:off x="1260764" y="1907957"/>
          <a:ext cx="9752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089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25089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  <a:gridCol w="325089">
                  <a:extLst>
                    <a:ext uri="{9D8B030D-6E8A-4147-A177-3AD203B41FA5}">
                      <a16:colId xmlns:a16="http://schemas.microsoft.com/office/drawing/2014/main" val="2900834604"/>
                    </a:ext>
                  </a:extLst>
                </a:gridCol>
              </a:tblGrid>
              <a:tr h="301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2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  <a:tr h="301074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56119"/>
                  </a:ext>
                </a:extLst>
              </a:tr>
              <a:tr h="301074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Franklin Gothic Medium" panose="020B06030201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5498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58B246A-8AB9-25E3-6739-FE52EF1DE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95419"/>
              </p:ext>
            </p:extLst>
          </p:nvPr>
        </p:nvGraphicFramePr>
        <p:xfrm>
          <a:off x="2572722" y="2273717"/>
          <a:ext cx="70458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290">
                  <a:extLst>
                    <a:ext uri="{9D8B030D-6E8A-4147-A177-3AD203B41FA5}">
                      <a16:colId xmlns:a16="http://schemas.microsoft.com/office/drawing/2014/main" val="4191559344"/>
                    </a:ext>
                  </a:extLst>
                </a:gridCol>
                <a:gridCol w="352290">
                  <a:extLst>
                    <a:ext uri="{9D8B030D-6E8A-4147-A177-3AD203B41FA5}">
                      <a16:colId xmlns:a16="http://schemas.microsoft.com/office/drawing/2014/main" val="3258267147"/>
                    </a:ext>
                  </a:extLst>
                </a:gridCol>
              </a:tblGrid>
              <a:tr h="361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Franklin Gothic Medium" panose="020B06030201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Franklin Gothic Medium" panose="020B0603020102020204" pitchFamily="34" charset="0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7114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2B23FC0-EBE5-9B59-EC2B-CCC383BA76F9}"/>
              </a:ext>
            </a:extLst>
          </p:cNvPr>
          <p:cNvSpPr txBox="1"/>
          <p:nvPr/>
        </p:nvSpPr>
        <p:spPr>
          <a:xfrm>
            <a:off x="3138878" y="3984318"/>
            <a:ext cx="2851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Franklin Gothic Medium" panose="020B0603020102020204" pitchFamily="34" charset="0"/>
              </a:rPr>
              <a:t>	In the game of Tic Tac Toe, a </a:t>
            </a:r>
            <a:r>
              <a:rPr lang="en-US" sz="1600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draw</a:t>
            </a:r>
            <a:r>
              <a:rPr lang="en-US" sz="1600" dirty="0">
                <a:latin typeface="Franklin Gothic Medium" panose="020B0603020102020204" pitchFamily="34" charset="0"/>
              </a:rPr>
              <a:t> occurs when all of the squares are filled and neither player has formed a whole row of Xs or Os.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8A7D518-4BD4-B874-559F-4EB5CFD2B56F}"/>
              </a:ext>
            </a:extLst>
          </p:cNvPr>
          <p:cNvSpPr/>
          <p:nvPr/>
        </p:nvSpPr>
        <p:spPr>
          <a:xfrm>
            <a:off x="3152656" y="3879171"/>
            <a:ext cx="2851635" cy="2817482"/>
          </a:xfrm>
          <a:prstGeom prst="roundRect">
            <a:avLst>
              <a:gd name="adj" fmla="val 661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E53DF7-2FF0-FA03-1929-4F0F8FCC8199}"/>
              </a:ext>
            </a:extLst>
          </p:cNvPr>
          <p:cNvSpPr txBox="1"/>
          <p:nvPr/>
        </p:nvSpPr>
        <p:spPr>
          <a:xfrm>
            <a:off x="6172767" y="144658"/>
            <a:ext cx="427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Franklin Gothic Medium" panose="020B0603020102020204" pitchFamily="34" charset="0"/>
              </a:rPr>
              <a:t>Statement of project objectives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6D85B0-5C64-5CE1-6A21-DCE9C210F773}"/>
              </a:ext>
            </a:extLst>
          </p:cNvPr>
          <p:cNvCxnSpPr>
            <a:cxnSpLocks/>
          </p:cNvCxnSpPr>
          <p:nvPr/>
        </p:nvCxnSpPr>
        <p:spPr>
          <a:xfrm>
            <a:off x="6294931" y="689663"/>
            <a:ext cx="4922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4D22E7-4B62-FF05-88DC-7212EDE357B8}"/>
              </a:ext>
            </a:extLst>
          </p:cNvPr>
          <p:cNvSpPr txBox="1"/>
          <p:nvPr/>
        </p:nvSpPr>
        <p:spPr>
          <a:xfrm>
            <a:off x="6172767" y="850053"/>
            <a:ext cx="572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We are creating four AI agents that participate in the game as players.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B9F8D-AF64-C397-170C-7C232E4A023B}"/>
              </a:ext>
            </a:extLst>
          </p:cNvPr>
          <p:cNvSpPr txBox="1"/>
          <p:nvPr/>
        </p:nvSpPr>
        <p:spPr>
          <a:xfrm>
            <a:off x="6172767" y="1483577"/>
            <a:ext cx="5727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All AI agents involved in the game are designed by different adversarial search algorithms or Reinforcement learning algorithm of AI.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BBD698-676C-85DD-1B0B-1B4303A34E26}"/>
              </a:ext>
            </a:extLst>
          </p:cNvPr>
          <p:cNvSpPr txBox="1"/>
          <p:nvPr/>
        </p:nvSpPr>
        <p:spPr>
          <a:xfrm>
            <a:off x="6172767" y="2347089"/>
            <a:ext cx="572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The user can choose which two agents to pit against one another in a Tic-Tac-Toe match.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89A660-3346-8B0B-FBCC-E580D83FF877}"/>
              </a:ext>
            </a:extLst>
          </p:cNvPr>
          <p:cNvSpPr txBox="1"/>
          <p:nvPr/>
        </p:nvSpPr>
        <p:spPr>
          <a:xfrm>
            <a:off x="6172767" y="2996893"/>
            <a:ext cx="572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The Tic-Tac-Toe game's agents are created using the following algorithms: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A349E0-BF86-28EE-2815-A3ED6D100C81}"/>
              </a:ext>
            </a:extLst>
          </p:cNvPr>
          <p:cNvSpPr txBox="1"/>
          <p:nvPr/>
        </p:nvSpPr>
        <p:spPr>
          <a:xfrm>
            <a:off x="6504739" y="3523548"/>
            <a:ext cx="51738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Adversarial search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Minimax algorithm with conventional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Alpha-beta pruning in the Minimax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Expectimax 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B200B6-94B5-CD7A-07CD-98B37889F514}"/>
              </a:ext>
            </a:extLst>
          </p:cNvPr>
          <p:cNvSpPr txBox="1"/>
          <p:nvPr/>
        </p:nvSpPr>
        <p:spPr>
          <a:xfrm>
            <a:off x="6532407" y="4798839"/>
            <a:ext cx="36879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Reinforcement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ranklin Gothic Medium" panose="020B0603020102020204" pitchFamily="34" charset="0"/>
              </a:rPr>
              <a:t>Q-learning</a:t>
            </a:r>
          </a:p>
        </p:txBody>
      </p:sp>
      <p:pic>
        <p:nvPicPr>
          <p:cNvPr id="79" name="Audio 78">
            <a:hlinkClick r:id="" action="ppaction://media"/>
            <a:extLst>
              <a:ext uri="{FF2B5EF4-FFF2-40B4-BE49-F238E27FC236}">
                <a16:creationId xmlns:a16="http://schemas.microsoft.com/office/drawing/2014/main" id="{60EC63F7-BFF7-A69A-23DA-1A18CC3C49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80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46"/>
    </mc:Choice>
    <mc:Fallback>
      <p:transition spd="slow" advTm="3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47" grpId="0" animBg="1"/>
      <p:bldP spid="34" grpId="0" animBg="1"/>
      <p:bldP spid="8" grpId="0"/>
      <p:bldP spid="29" grpId="0"/>
      <p:bldP spid="30" grpId="0"/>
      <p:bldP spid="33" grpId="0"/>
      <p:bldP spid="35" grpId="0" animBg="1"/>
      <p:bldP spid="36" grpId="0"/>
      <p:bldP spid="40" grpId="0"/>
      <p:bldP spid="41" grpId="0"/>
      <p:bldP spid="42" grpId="0"/>
      <p:bldP spid="43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FC6D2DD-C482-5BD1-9BC4-7B8BED20CD61}"/>
              </a:ext>
            </a:extLst>
          </p:cNvPr>
          <p:cNvSpPr/>
          <p:nvPr/>
        </p:nvSpPr>
        <p:spPr>
          <a:xfrm>
            <a:off x="3943276" y="3490917"/>
            <a:ext cx="4295482" cy="3316075"/>
          </a:xfrm>
          <a:prstGeom prst="roundRect">
            <a:avLst>
              <a:gd name="adj" fmla="val 7929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5EF590-54A8-6236-A5BD-75F770F355DE}"/>
              </a:ext>
            </a:extLst>
          </p:cNvPr>
          <p:cNvSpPr/>
          <p:nvPr/>
        </p:nvSpPr>
        <p:spPr>
          <a:xfrm>
            <a:off x="103938" y="170576"/>
            <a:ext cx="3505451" cy="3185263"/>
          </a:xfrm>
          <a:prstGeom prst="roundRect">
            <a:avLst>
              <a:gd name="adj" fmla="val 11113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25ACF6F-9C91-2005-EEF5-12CEB3760F81}"/>
              </a:ext>
            </a:extLst>
          </p:cNvPr>
          <p:cNvSpPr/>
          <p:nvPr/>
        </p:nvSpPr>
        <p:spPr>
          <a:xfrm>
            <a:off x="94102" y="3456636"/>
            <a:ext cx="3734141" cy="3316075"/>
          </a:xfrm>
          <a:prstGeom prst="roundRect">
            <a:avLst>
              <a:gd name="adj" fmla="val 6711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8DD1195-D950-EE0A-12AD-EB8803AE3121}"/>
              </a:ext>
            </a:extLst>
          </p:cNvPr>
          <p:cNvSpPr/>
          <p:nvPr/>
        </p:nvSpPr>
        <p:spPr>
          <a:xfrm>
            <a:off x="8398297" y="181821"/>
            <a:ext cx="3610320" cy="4101921"/>
          </a:xfrm>
          <a:prstGeom prst="roundRect">
            <a:avLst>
              <a:gd name="adj" fmla="val 8507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760EDB5-C2F5-F99E-C450-821F0D37E794}"/>
              </a:ext>
            </a:extLst>
          </p:cNvPr>
          <p:cNvSpPr/>
          <p:nvPr/>
        </p:nvSpPr>
        <p:spPr>
          <a:xfrm>
            <a:off x="3714588" y="181821"/>
            <a:ext cx="4568675" cy="3185263"/>
          </a:xfrm>
          <a:prstGeom prst="roundRect">
            <a:avLst>
              <a:gd name="adj" fmla="val 8063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C3B5-53A4-0B35-C23A-97D15D2AFFC8}"/>
              </a:ext>
            </a:extLst>
          </p:cNvPr>
          <p:cNvSpPr txBox="1"/>
          <p:nvPr/>
        </p:nvSpPr>
        <p:spPr>
          <a:xfrm>
            <a:off x="296213" y="135835"/>
            <a:ext cx="113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Franklin Gothic Medium" panose="020B0603020102020204" pitchFamily="34" charset="0"/>
              </a:rPr>
              <a:t>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35142E-DF5E-9B16-8FBE-EE5B39819F79}"/>
              </a:ext>
            </a:extLst>
          </p:cNvPr>
          <p:cNvGrpSpPr/>
          <p:nvPr/>
        </p:nvGrpSpPr>
        <p:grpSpPr>
          <a:xfrm>
            <a:off x="339427" y="696611"/>
            <a:ext cx="1769486" cy="527993"/>
            <a:chOff x="600226" y="988999"/>
            <a:chExt cx="1769486" cy="5279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06E8D3-DE26-4D84-E650-40D4D6A5B565}"/>
                </a:ext>
              </a:extLst>
            </p:cNvPr>
            <p:cNvSpPr txBox="1"/>
            <p:nvPr/>
          </p:nvSpPr>
          <p:spPr>
            <a:xfrm>
              <a:off x="1168757" y="1012998"/>
              <a:ext cx="120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Python</a:t>
              </a:r>
              <a:endParaRPr lang="en-US" dirty="0">
                <a:latin typeface="Franklin Gothic Medium" panose="020B0603020102020204" pitchFamily="34" charset="0"/>
              </a:endParaRPr>
            </a:p>
          </p:txBody>
        </p:sp>
        <p:pic>
          <p:nvPicPr>
            <p:cNvPr id="9" name="Picture 8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3F30E499-24F5-95EA-00ED-333E71FB3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26" y="988999"/>
              <a:ext cx="543579" cy="527993"/>
            </a:xfrm>
            <a:prstGeom prst="round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11706E-F62A-20DA-D551-EE90D38F798D}"/>
              </a:ext>
            </a:extLst>
          </p:cNvPr>
          <p:cNvGrpSpPr/>
          <p:nvPr/>
        </p:nvGrpSpPr>
        <p:grpSpPr>
          <a:xfrm>
            <a:off x="339427" y="1314915"/>
            <a:ext cx="3330647" cy="560062"/>
            <a:chOff x="610287" y="1572132"/>
            <a:chExt cx="3330647" cy="5600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F85199-50FA-5DE3-7BAC-F1892B371EDC}"/>
                </a:ext>
              </a:extLst>
            </p:cNvPr>
            <p:cNvSpPr txBox="1"/>
            <p:nvPr/>
          </p:nvSpPr>
          <p:spPr>
            <a:xfrm>
              <a:off x="1168757" y="1572132"/>
              <a:ext cx="277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Jupyter Notebook</a:t>
              </a:r>
            </a:p>
          </p:txBody>
        </p:sp>
        <p:pic>
          <p:nvPicPr>
            <p:cNvPr id="13" name="Picture 12" descr="A logo with orange circles and grey dots&#10;&#10;Description automatically generated">
              <a:extLst>
                <a:ext uri="{FF2B5EF4-FFF2-40B4-BE49-F238E27FC236}">
                  <a16:creationId xmlns:a16="http://schemas.microsoft.com/office/drawing/2014/main" id="{EFC0B51F-A510-6E59-1A55-564C6AB9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87" y="1572132"/>
              <a:ext cx="523455" cy="560062"/>
            </a:xfrm>
            <a:prstGeom prst="round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D9D5B5-C21F-29C0-5C56-3CBC9A93EA75}"/>
              </a:ext>
            </a:extLst>
          </p:cNvPr>
          <p:cNvGrpSpPr/>
          <p:nvPr/>
        </p:nvGrpSpPr>
        <p:grpSpPr>
          <a:xfrm>
            <a:off x="339427" y="1974293"/>
            <a:ext cx="3488816" cy="541163"/>
            <a:chOff x="600226" y="2266681"/>
            <a:chExt cx="3488816" cy="541163"/>
          </a:xfrm>
        </p:grpSpPr>
        <p:pic>
          <p:nvPicPr>
            <p:cNvPr id="16" name="Picture 15" descr="A blue ribbon with a cross&#10;&#10;Description automatically generated">
              <a:extLst>
                <a:ext uri="{FF2B5EF4-FFF2-40B4-BE49-F238E27FC236}">
                  <a16:creationId xmlns:a16="http://schemas.microsoft.com/office/drawing/2014/main" id="{F3FA886A-5927-264A-5A31-BD6781C14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26" y="2266681"/>
              <a:ext cx="541163" cy="541163"/>
            </a:xfrm>
            <a:prstGeom prst="round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8706A6-60FC-F170-E80E-FD56AF5901A7}"/>
                </a:ext>
              </a:extLst>
            </p:cNvPr>
            <p:cNvSpPr txBox="1"/>
            <p:nvPr/>
          </p:nvSpPr>
          <p:spPr>
            <a:xfrm>
              <a:off x="1168757" y="2266682"/>
              <a:ext cx="2920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Visual Studio Code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C68ECA-0ED9-38FF-9635-4C141AB5F227}"/>
              </a:ext>
            </a:extLst>
          </p:cNvPr>
          <p:cNvGrpSpPr/>
          <p:nvPr/>
        </p:nvGrpSpPr>
        <p:grpSpPr>
          <a:xfrm>
            <a:off x="339427" y="2592787"/>
            <a:ext cx="1679334" cy="584775"/>
            <a:chOff x="600226" y="2885175"/>
            <a:chExt cx="1679334" cy="584775"/>
          </a:xfrm>
        </p:grpSpPr>
        <p:pic>
          <p:nvPicPr>
            <p:cNvPr id="20" name="Picture 19" descr="A logo with a cat in the middle&#10;&#10;Description automatically generated">
              <a:extLst>
                <a:ext uri="{FF2B5EF4-FFF2-40B4-BE49-F238E27FC236}">
                  <a16:creationId xmlns:a16="http://schemas.microsoft.com/office/drawing/2014/main" id="{D4CC63E4-076B-5072-BEDF-EC1FADD1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26" y="2885175"/>
              <a:ext cx="568531" cy="584775"/>
            </a:xfrm>
            <a:prstGeom prst="round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B9159D-470F-1E7F-4199-583164C4154F}"/>
                </a:ext>
              </a:extLst>
            </p:cNvPr>
            <p:cNvSpPr txBox="1"/>
            <p:nvPr/>
          </p:nvSpPr>
          <p:spPr>
            <a:xfrm>
              <a:off x="1168757" y="2894135"/>
              <a:ext cx="1110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GitHub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83F9E1-3823-5761-DC73-B61075BB6953}"/>
              </a:ext>
            </a:extLst>
          </p:cNvPr>
          <p:cNvSpPr txBox="1"/>
          <p:nvPr/>
        </p:nvSpPr>
        <p:spPr>
          <a:xfrm>
            <a:off x="190791" y="3448147"/>
            <a:ext cx="216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kern="1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Techniques</a:t>
            </a:r>
            <a:endParaRPr lang="en-US" sz="2000" b="1" u="sng" kern="12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2D08B2-3D75-C813-E297-B8586474DA1C}"/>
              </a:ext>
            </a:extLst>
          </p:cNvPr>
          <p:cNvGrpSpPr/>
          <p:nvPr/>
        </p:nvGrpSpPr>
        <p:grpSpPr>
          <a:xfrm>
            <a:off x="94102" y="3952256"/>
            <a:ext cx="3829856" cy="2728482"/>
            <a:chOff x="191502" y="4413669"/>
            <a:chExt cx="3829856" cy="27284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EADE1D-C903-997C-0F90-BFB8AB373D61}"/>
                </a:ext>
              </a:extLst>
            </p:cNvPr>
            <p:cNvSpPr txBox="1"/>
            <p:nvPr/>
          </p:nvSpPr>
          <p:spPr>
            <a:xfrm>
              <a:off x="191502" y="4413669"/>
              <a:ext cx="38298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Franklin Gothic Medium" panose="020B0603020102020204" pitchFamily="34" charset="0"/>
                </a:rPr>
                <a:t>Minmax algorithm using traditional approach</a:t>
              </a:r>
              <a:r>
                <a:rPr lang="en-US" sz="2400" dirty="0">
                  <a:latin typeface="Franklin Gothic Medium" panose="020B0603020102020204" pitchFamily="34" charset="0"/>
                </a:rPr>
                <a:t>.</a:t>
              </a:r>
            </a:p>
          </p:txBody>
        </p:sp>
        <p:pic>
          <p:nvPicPr>
            <p:cNvPr id="33" name="Picture 32" descr="A diagram of a triangle with colorful squares&#10;&#10;Description automatically generated">
              <a:extLst>
                <a:ext uri="{FF2B5EF4-FFF2-40B4-BE49-F238E27FC236}">
                  <a16:creationId xmlns:a16="http://schemas.microsoft.com/office/drawing/2014/main" id="{CF3C8656-00FE-79B6-F9EA-EBE7772E7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45" y="5195627"/>
              <a:ext cx="3492829" cy="1946524"/>
            </a:xfrm>
            <a:prstGeom prst="roundRect">
              <a:avLst>
                <a:gd name="adj" fmla="val 10769"/>
              </a:avLst>
            </a:prstGeom>
            <a:solidFill>
              <a:schemeClr val="bg1"/>
            </a:solidFill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913E09-0913-F584-0DE8-C772C2C0B8AD}"/>
              </a:ext>
            </a:extLst>
          </p:cNvPr>
          <p:cNvGrpSpPr/>
          <p:nvPr/>
        </p:nvGrpSpPr>
        <p:grpSpPr>
          <a:xfrm>
            <a:off x="3879425" y="334593"/>
            <a:ext cx="4133316" cy="2821252"/>
            <a:chOff x="4143039" y="245593"/>
            <a:chExt cx="4233297" cy="28212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E49471-8348-F62D-50D1-75D0313B70BE}"/>
                </a:ext>
              </a:extLst>
            </p:cNvPr>
            <p:cNvSpPr txBox="1"/>
            <p:nvPr/>
          </p:nvSpPr>
          <p:spPr>
            <a:xfrm>
              <a:off x="4143039" y="245593"/>
              <a:ext cx="39059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Franklin Gothic Medium" panose="020B0603020102020204" pitchFamily="34" charset="0"/>
                </a:rPr>
                <a:t>Minmax algorithm using alpha-beta pruning approach.</a:t>
              </a:r>
            </a:p>
          </p:txBody>
        </p:sp>
        <p:pic>
          <p:nvPicPr>
            <p:cNvPr id="37" name="Picture 36" descr="A diagram of 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1A918E95-4820-F89F-E20E-464B759E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10"/>
            <a:stretch/>
          </p:blipFill>
          <p:spPr>
            <a:xfrm>
              <a:off x="4188649" y="996148"/>
              <a:ext cx="4187687" cy="2070697"/>
            </a:xfrm>
            <a:prstGeom prst="roundRect">
              <a:avLst>
                <a:gd name="adj" fmla="val 9092"/>
              </a:avLst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8243BC-2511-C5B0-1D97-F6596D063CAA}"/>
              </a:ext>
            </a:extLst>
          </p:cNvPr>
          <p:cNvGrpSpPr/>
          <p:nvPr/>
        </p:nvGrpSpPr>
        <p:grpSpPr>
          <a:xfrm>
            <a:off x="4038640" y="3669024"/>
            <a:ext cx="4067718" cy="2809049"/>
            <a:chOff x="3993679" y="3770711"/>
            <a:chExt cx="4067718" cy="28090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DB38F0-1081-5101-C663-249CDC195B83}"/>
                </a:ext>
              </a:extLst>
            </p:cNvPr>
            <p:cNvSpPr txBox="1"/>
            <p:nvPr/>
          </p:nvSpPr>
          <p:spPr>
            <a:xfrm>
              <a:off x="4219262" y="3770711"/>
              <a:ext cx="3591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Franklin Gothic Medium" panose="020B0603020102020204" pitchFamily="34" charset="0"/>
                </a:rPr>
                <a:t>Expectimax algorithm.</a:t>
              </a:r>
            </a:p>
          </p:txBody>
        </p:sp>
        <p:pic>
          <p:nvPicPr>
            <p:cNvPr id="39" name="Picture 38" descr="A screenshot of a game&#10;&#10;Description automatically generated">
              <a:extLst>
                <a:ext uri="{FF2B5EF4-FFF2-40B4-BE49-F238E27FC236}">
                  <a16:creationId xmlns:a16="http://schemas.microsoft.com/office/drawing/2014/main" id="{353DFFBC-3DDC-195E-F644-1B5143F4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679" y="4451542"/>
              <a:ext cx="4067718" cy="2128218"/>
            </a:xfrm>
            <a:prstGeom prst="roundRect">
              <a:avLst>
                <a:gd name="adj" fmla="val 8680"/>
              </a:avLst>
            </a:prstGeom>
            <a:solidFill>
              <a:schemeClr val="bg1"/>
            </a:solidFill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1F536A-E7B8-E840-8C27-1E0AF9E99748}"/>
              </a:ext>
            </a:extLst>
          </p:cNvPr>
          <p:cNvGrpSpPr/>
          <p:nvPr/>
        </p:nvGrpSpPr>
        <p:grpSpPr>
          <a:xfrm>
            <a:off x="8439165" y="422193"/>
            <a:ext cx="3569452" cy="3584395"/>
            <a:chOff x="8331129" y="211860"/>
            <a:chExt cx="3569452" cy="3584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13876D-D35F-42E3-8411-EE4179139E5A}"/>
                </a:ext>
              </a:extLst>
            </p:cNvPr>
            <p:cNvSpPr txBox="1"/>
            <p:nvPr/>
          </p:nvSpPr>
          <p:spPr>
            <a:xfrm>
              <a:off x="8331129" y="211860"/>
              <a:ext cx="35694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Franklin Gothic Medium" panose="020B0603020102020204" pitchFamily="34" charset="0"/>
                </a:rPr>
                <a:t>Q-learning -  Reinforcement Learning Algorithm</a:t>
              </a:r>
              <a:endParaRPr lang="en-US" sz="2000" dirty="0"/>
            </a:p>
          </p:txBody>
        </p:sp>
        <p:pic>
          <p:nvPicPr>
            <p:cNvPr id="43" name="Picture 42" descr="A blue and red diagram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BD336629-B970-0835-5567-76E06E44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6" r="20882"/>
            <a:stretch/>
          </p:blipFill>
          <p:spPr>
            <a:xfrm>
              <a:off x="8500658" y="1136007"/>
              <a:ext cx="3189526" cy="2660248"/>
            </a:xfrm>
            <a:prstGeom prst="roundRect">
              <a:avLst>
                <a:gd name="adj" fmla="val 9889"/>
              </a:avLst>
            </a:prstGeom>
          </p:spPr>
        </p:pic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4048126-F4E0-EC72-050D-3158BF50AE42}"/>
              </a:ext>
            </a:extLst>
          </p:cNvPr>
          <p:cNvSpPr/>
          <p:nvPr/>
        </p:nvSpPr>
        <p:spPr>
          <a:xfrm>
            <a:off x="8398297" y="4421901"/>
            <a:ext cx="3610320" cy="2359737"/>
          </a:xfrm>
          <a:prstGeom prst="roundRect">
            <a:avLst>
              <a:gd name="adj" fmla="val 12174"/>
            </a:avLst>
          </a:prstGeom>
          <a:solidFill>
            <a:srgbClr val="D6E2D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Tic</a:t>
            </a:r>
            <a:r>
              <a:rPr lang="en-US" sz="4800" b="1" i="0" dirty="0">
                <a:solidFill>
                  <a:schemeClr val="tx1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-Tac-</a:t>
            </a:r>
            <a:r>
              <a:rPr lang="en-US" sz="4800" b="1" i="0" dirty="0">
                <a:solidFill>
                  <a:schemeClr val="accent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Toe</a:t>
            </a:r>
            <a:endParaRPr lang="en-US" sz="4800" dirty="0"/>
          </a:p>
        </p:txBody>
      </p:sp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B1A1B0FA-FC17-C5DE-E63C-62CD144CBE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71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1"/>
    </mc:Choice>
    <mc:Fallback>
      <p:transition spd="slow" advTm="2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51" grpId="0" animBg="1"/>
      <p:bldP spid="50" grpId="0" animBg="1"/>
      <p:bldP spid="49" grpId="0" animBg="1"/>
      <p:bldP spid="48" grpId="0" animBg="1"/>
      <p:bldP spid="47" grpId="0" animBg="1"/>
      <p:bldP spid="4" grpId="0"/>
      <p:bldP spid="23" grpId="0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FB4855-0D2C-3138-9500-6031632D0387}"/>
              </a:ext>
            </a:extLst>
          </p:cNvPr>
          <p:cNvSpPr txBox="1"/>
          <p:nvPr/>
        </p:nvSpPr>
        <p:spPr>
          <a:xfrm>
            <a:off x="640079" y="1673046"/>
            <a:ext cx="24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Franklin Gothic Medium" panose="020B0603020102020204" pitchFamily="34" charset="0"/>
              </a:rPr>
              <a:t>Deliverables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1F3FA5-C1A6-73A8-D12C-EFA0DC0753B5}"/>
              </a:ext>
            </a:extLst>
          </p:cNvPr>
          <p:cNvGrpSpPr/>
          <p:nvPr/>
        </p:nvGrpSpPr>
        <p:grpSpPr>
          <a:xfrm>
            <a:off x="599312" y="2664809"/>
            <a:ext cx="4859801" cy="466785"/>
            <a:chOff x="786056" y="2935266"/>
            <a:chExt cx="4859801" cy="4667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7A84BF-AB5E-FA6F-E6DC-1836354FDF5E}"/>
                </a:ext>
              </a:extLst>
            </p:cNvPr>
            <p:cNvSpPr txBox="1"/>
            <p:nvPr/>
          </p:nvSpPr>
          <p:spPr>
            <a:xfrm>
              <a:off x="1280970" y="2940386"/>
              <a:ext cx="4364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Documentation Report</a:t>
              </a:r>
            </a:p>
          </p:txBody>
        </p:sp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703958B2-1C66-3360-C228-AE4F03BC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6056" y="2935266"/>
              <a:ext cx="425038" cy="42503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F6622-4B87-B4AD-0207-238F8B72DC16}"/>
              </a:ext>
            </a:extLst>
          </p:cNvPr>
          <p:cNvGrpSpPr/>
          <p:nvPr/>
        </p:nvGrpSpPr>
        <p:grpSpPr>
          <a:xfrm>
            <a:off x="574372" y="3152214"/>
            <a:ext cx="4884740" cy="474918"/>
            <a:chOff x="761116" y="3422671"/>
            <a:chExt cx="4884740" cy="4749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2A0AB2-E27C-02D2-929C-3CB22D34515D}"/>
                </a:ext>
              </a:extLst>
            </p:cNvPr>
            <p:cNvSpPr txBox="1"/>
            <p:nvPr/>
          </p:nvSpPr>
          <p:spPr>
            <a:xfrm>
              <a:off x="1280969" y="3434699"/>
              <a:ext cx="4364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Power Point Presentation</a:t>
              </a:r>
            </a:p>
          </p:txBody>
        </p:sp>
        <p:pic>
          <p:nvPicPr>
            <p:cNvPr id="19" name="Graphic 18" descr="Presentation with checklist with solid fill">
              <a:extLst>
                <a:ext uri="{FF2B5EF4-FFF2-40B4-BE49-F238E27FC236}">
                  <a16:creationId xmlns:a16="http://schemas.microsoft.com/office/drawing/2014/main" id="{633C93B5-2451-76A2-47AB-6BA0BA7E5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1116" y="3422671"/>
              <a:ext cx="474918" cy="47491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60BFA-D636-26E6-EB05-751EC80CFBCC}"/>
              </a:ext>
            </a:extLst>
          </p:cNvPr>
          <p:cNvGrpSpPr/>
          <p:nvPr/>
        </p:nvGrpSpPr>
        <p:grpSpPr>
          <a:xfrm>
            <a:off x="615465" y="3643252"/>
            <a:ext cx="4843647" cy="461665"/>
            <a:chOff x="802209" y="3913709"/>
            <a:chExt cx="484364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36FCCB-BBF0-1F4B-DFF4-CFD8D1493AB2}"/>
                </a:ext>
              </a:extLst>
            </p:cNvPr>
            <p:cNvSpPr txBox="1"/>
            <p:nvPr/>
          </p:nvSpPr>
          <p:spPr>
            <a:xfrm>
              <a:off x="1280969" y="3913709"/>
              <a:ext cx="4364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GitHub Repository Link </a:t>
              </a:r>
            </a:p>
          </p:txBody>
        </p:sp>
        <p:pic>
          <p:nvPicPr>
            <p:cNvPr id="23" name="Picture 22" descr="A black and white cat logo&#10;&#10;Description automatically generated">
              <a:extLst>
                <a:ext uri="{FF2B5EF4-FFF2-40B4-BE49-F238E27FC236}">
                  <a16:creationId xmlns:a16="http://schemas.microsoft.com/office/drawing/2014/main" id="{CD4CDC57-C9A8-0A3C-4753-9DE14AF06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09" y="3939528"/>
              <a:ext cx="392731" cy="39273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349549-B9D0-B699-0459-B55B9078FB8D}"/>
              </a:ext>
            </a:extLst>
          </p:cNvPr>
          <p:cNvGrpSpPr/>
          <p:nvPr/>
        </p:nvGrpSpPr>
        <p:grpSpPr>
          <a:xfrm>
            <a:off x="611718" y="4107140"/>
            <a:ext cx="4861561" cy="461665"/>
            <a:chOff x="798462" y="4377597"/>
            <a:chExt cx="4861561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556946-EA71-4477-C2A7-846A397EEE3F}"/>
                </a:ext>
              </a:extLst>
            </p:cNvPr>
            <p:cNvSpPr txBox="1"/>
            <p:nvPr/>
          </p:nvSpPr>
          <p:spPr>
            <a:xfrm>
              <a:off x="1295136" y="4377597"/>
              <a:ext cx="4364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YouTube Video</a:t>
              </a:r>
            </a:p>
          </p:txBody>
        </p:sp>
        <p:pic>
          <p:nvPicPr>
            <p:cNvPr id="26" name="Picture 25" descr="A black and white play button&#10;&#10;Description automatically generated">
              <a:extLst>
                <a:ext uri="{FF2B5EF4-FFF2-40B4-BE49-F238E27FC236}">
                  <a16:creationId xmlns:a16="http://schemas.microsoft.com/office/drawing/2014/main" id="{55AB1A73-5ABB-0E30-2534-1D115D1CD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98462" y="4426630"/>
              <a:ext cx="412632" cy="4126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B233BF-B755-2C25-2E35-52CC045D9D34}"/>
              </a:ext>
            </a:extLst>
          </p:cNvPr>
          <p:cNvGrpSpPr/>
          <p:nvPr/>
        </p:nvGrpSpPr>
        <p:grpSpPr>
          <a:xfrm>
            <a:off x="599312" y="4595835"/>
            <a:ext cx="4859800" cy="474918"/>
            <a:chOff x="786056" y="4866292"/>
            <a:chExt cx="4859800" cy="4749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347741-8880-FFED-17DF-82BCA1F6938F}"/>
                </a:ext>
              </a:extLst>
            </p:cNvPr>
            <p:cNvSpPr txBox="1"/>
            <p:nvPr/>
          </p:nvSpPr>
          <p:spPr>
            <a:xfrm>
              <a:off x="1280969" y="4868515"/>
              <a:ext cx="4364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 panose="020B0603020102020204" pitchFamily="34" charset="0"/>
                </a:rPr>
                <a:t>Program Files (.py files)</a:t>
              </a:r>
            </a:p>
          </p:txBody>
        </p:sp>
        <p:pic>
          <p:nvPicPr>
            <p:cNvPr id="28" name="Graphic 27" descr="Web design with solid fill">
              <a:extLst>
                <a:ext uri="{FF2B5EF4-FFF2-40B4-BE49-F238E27FC236}">
                  <a16:creationId xmlns:a16="http://schemas.microsoft.com/office/drawing/2014/main" id="{B20A3345-A8D1-38DF-7BB1-52FF3CD6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6056" y="4866292"/>
              <a:ext cx="474918" cy="47491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6E6562-2562-5454-EFDB-272A0FADC92A}"/>
              </a:ext>
            </a:extLst>
          </p:cNvPr>
          <p:cNvGrpSpPr/>
          <p:nvPr/>
        </p:nvGrpSpPr>
        <p:grpSpPr>
          <a:xfrm>
            <a:off x="640079" y="10"/>
            <a:ext cx="11550398" cy="6857990"/>
            <a:chOff x="640079" y="10"/>
            <a:chExt cx="11550398" cy="6857990"/>
          </a:xfrm>
        </p:grpSpPr>
        <p:pic>
          <p:nvPicPr>
            <p:cNvPr id="6" name="Picture 5" descr="A hand holding a game&#10;&#10;Description automatically generated">
              <a:extLst>
                <a:ext uri="{FF2B5EF4-FFF2-40B4-BE49-F238E27FC236}">
                  <a16:creationId xmlns:a16="http://schemas.microsoft.com/office/drawing/2014/main" id="{481C9545-2DF7-3C6D-36D0-8506B7F9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" b="297"/>
            <a:stretch/>
          </p:blipFill>
          <p:spPr>
            <a:xfrm>
              <a:off x="5311702" y="10"/>
              <a:ext cx="6878775" cy="6857990"/>
            </a:xfrm>
            <a:custGeom>
              <a:avLst/>
              <a:gdLst/>
              <a:ahLst/>
              <a:cxnLst/>
              <a:rect l="l" t="t" r="r" b="b"/>
              <a:pathLst>
                <a:path w="6878775" h="6858000">
                  <a:moveTo>
                    <a:pt x="1102973" y="0"/>
                  </a:moveTo>
                  <a:lnTo>
                    <a:pt x="1160688" y="0"/>
                  </a:lnTo>
                  <a:lnTo>
                    <a:pt x="983189" y="331786"/>
                  </a:lnTo>
                  <a:cubicBezTo>
                    <a:pt x="914866" y="469145"/>
                    <a:pt x="850355" y="608712"/>
                    <a:pt x="789261" y="750263"/>
                  </a:cubicBezTo>
                  <a:cubicBezTo>
                    <a:pt x="774307" y="784928"/>
                    <a:pt x="759992" y="819849"/>
                    <a:pt x="745295" y="854514"/>
                  </a:cubicBezTo>
                  <a:cubicBezTo>
                    <a:pt x="756682" y="845393"/>
                    <a:pt x="765489" y="833492"/>
                    <a:pt x="770857" y="819975"/>
                  </a:cubicBezTo>
                  <a:cubicBezTo>
                    <a:pt x="879943" y="589569"/>
                    <a:pt x="999605" y="365513"/>
                    <a:pt x="1131329" y="148742"/>
                  </a:cubicBezTo>
                  <a:lnTo>
                    <a:pt x="1227589" y="0"/>
                  </a:lnTo>
                  <a:lnTo>
                    <a:pt x="6878775" y="0"/>
                  </a:lnTo>
                  <a:lnTo>
                    <a:pt x="6878775" y="6858000"/>
                  </a:lnTo>
                  <a:lnTo>
                    <a:pt x="713521" y="6858000"/>
                  </a:lnTo>
                  <a:lnTo>
                    <a:pt x="625642" y="6670527"/>
                  </a:lnTo>
                  <a:cubicBezTo>
                    <a:pt x="507232" y="6398531"/>
                    <a:pt x="403083" y="6118381"/>
                    <a:pt x="312785" y="5830359"/>
                  </a:cubicBezTo>
                  <a:cubicBezTo>
                    <a:pt x="278149" y="5719759"/>
                    <a:pt x="248879" y="5607635"/>
                    <a:pt x="212198" y="5480401"/>
                  </a:cubicBezTo>
                  <a:cubicBezTo>
                    <a:pt x="212208" y="5491601"/>
                    <a:pt x="212803" y="5502788"/>
                    <a:pt x="213988" y="5513923"/>
                  </a:cubicBezTo>
                  <a:cubicBezTo>
                    <a:pt x="264089" y="5723695"/>
                    <a:pt x="307290" y="5935370"/>
                    <a:pt x="365826" y="6142729"/>
                  </a:cubicBezTo>
                  <a:cubicBezTo>
                    <a:pt x="433152" y="6380817"/>
                    <a:pt x="510068" y="6614016"/>
                    <a:pt x="597975" y="6841549"/>
                  </a:cubicBezTo>
                  <a:lnTo>
                    <a:pt x="604824" y="6858000"/>
                  </a:lnTo>
                  <a:lnTo>
                    <a:pt x="552056" y="6858000"/>
                  </a:lnTo>
                  <a:lnTo>
                    <a:pt x="539576" y="6828295"/>
                  </a:lnTo>
                  <a:cubicBezTo>
                    <a:pt x="380597" y="6414594"/>
                    <a:pt x="260223" y="5988893"/>
                    <a:pt x="171555" y="5552906"/>
                  </a:cubicBezTo>
                  <a:cubicBezTo>
                    <a:pt x="91163" y="5157998"/>
                    <a:pt x="43746" y="4758899"/>
                    <a:pt x="12305" y="4357388"/>
                  </a:cubicBezTo>
                  <a:cubicBezTo>
                    <a:pt x="-14281" y="4013908"/>
                    <a:pt x="4507" y="3672965"/>
                    <a:pt x="46684" y="3331516"/>
                  </a:cubicBezTo>
                  <a:cubicBezTo>
                    <a:pt x="127203" y="2664286"/>
                    <a:pt x="277819" y="2007265"/>
                    <a:pt x="496065" y="1371196"/>
                  </a:cubicBezTo>
                  <a:cubicBezTo>
                    <a:pt x="636273" y="966066"/>
                    <a:pt x="800445" y="573253"/>
                    <a:pt x="995723" y="196614"/>
                  </a:cubicBezTo>
                  <a:close/>
                </a:path>
              </a:pathLst>
            </a:cu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C449AA5-961B-5CA1-5630-985A8CF058E2}"/>
                </a:ext>
              </a:extLst>
            </p:cNvPr>
            <p:cNvCxnSpPr/>
            <p:nvPr/>
          </p:nvCxnSpPr>
          <p:spPr>
            <a:xfrm>
              <a:off x="640079" y="2382592"/>
              <a:ext cx="3721995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A52361B5-711B-3AAC-BE3F-E4639AF2FB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33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7"/>
    </mc:Choice>
    <mc:Fallback>
      <p:transition spd="slow" advTm="1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game&#10;&#10;Description automatically generated">
            <a:extLst>
              <a:ext uri="{FF2B5EF4-FFF2-40B4-BE49-F238E27FC236}">
                <a16:creationId xmlns:a16="http://schemas.microsoft.com/office/drawing/2014/main" id="{31BDC7F2-7221-425E-2FFB-915F89F74E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7AE590-60BB-0B51-F464-11762292DE03}"/>
              </a:ext>
            </a:extLst>
          </p:cNvPr>
          <p:cNvCxnSpPr>
            <a:cxnSpLocks/>
          </p:cNvCxnSpPr>
          <p:nvPr/>
        </p:nvCxnSpPr>
        <p:spPr>
          <a:xfrm flipV="1">
            <a:off x="228768" y="1248117"/>
            <a:ext cx="4882810" cy="2491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E115D1-B6CF-837A-5410-41359E6D74F1}"/>
              </a:ext>
            </a:extLst>
          </p:cNvPr>
          <p:cNvSpPr txBox="1"/>
          <p:nvPr/>
        </p:nvSpPr>
        <p:spPr>
          <a:xfrm>
            <a:off x="223127" y="573128"/>
            <a:ext cx="441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Evaluation Methodology</a:t>
            </a:r>
            <a:endParaRPr lang="en-US" sz="3200" b="1" dirty="0"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9ADB4-4006-FF89-A9B4-1EEC525B6C2E}"/>
              </a:ext>
            </a:extLst>
          </p:cNvPr>
          <p:cNvSpPr txBox="1"/>
          <p:nvPr/>
        </p:nvSpPr>
        <p:spPr>
          <a:xfrm>
            <a:off x="223128" y="4450896"/>
            <a:ext cx="468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 panose="020B0603020102020204" pitchFamily="34" charset="0"/>
              </a:rPr>
              <a:t>Agents ought to be taught such that the game appears correct as though two human brains are playing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37D3D-2568-FCCA-C056-2709EC229432}"/>
              </a:ext>
            </a:extLst>
          </p:cNvPr>
          <p:cNvSpPr txBox="1"/>
          <p:nvPr/>
        </p:nvSpPr>
        <p:spPr>
          <a:xfrm>
            <a:off x="223127" y="1453461"/>
            <a:ext cx="468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 panose="020B0603020102020204" pitchFamily="34" charset="0"/>
              </a:rPr>
              <a:t>The project is assessed based on the proper application of four algorithms for ai agents.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FAF95-EFD7-6633-F198-4A5612AEC6E8}"/>
              </a:ext>
            </a:extLst>
          </p:cNvPr>
          <p:cNvSpPr txBox="1"/>
          <p:nvPr/>
        </p:nvSpPr>
        <p:spPr>
          <a:xfrm>
            <a:off x="223127" y="2544939"/>
            <a:ext cx="46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 panose="020B0603020102020204" pitchFamily="34" charset="0"/>
              </a:rPr>
              <a:t>While making the next step, none of the agents should falter or freeze.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B2B68-8D39-98B6-6124-A260EFCB90E7}"/>
              </a:ext>
            </a:extLst>
          </p:cNvPr>
          <p:cNvSpPr txBox="1"/>
          <p:nvPr/>
        </p:nvSpPr>
        <p:spPr>
          <a:xfrm>
            <a:off x="223128" y="3359418"/>
            <a:ext cx="468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 panose="020B0603020102020204" pitchFamily="34" charset="0"/>
              </a:rPr>
              <a:t>The agent should always aim to undermine the opponent's prospects of winning the game with their following play.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F95A43ED-0E33-6246-30AA-AD70210FD4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92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70"/>
    </mc:Choice>
    <mc:Fallback>
      <p:transition spd="slow" advTm="46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game&#10;&#10;Description automatically generated">
            <a:extLst>
              <a:ext uri="{FF2B5EF4-FFF2-40B4-BE49-F238E27FC236}">
                <a16:creationId xmlns:a16="http://schemas.microsoft.com/office/drawing/2014/main" id="{2A659DE3-D7D2-6EFF-0430-E1D92E807E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492F10-81B2-3D45-77E8-47E7FCE54BAC}"/>
              </a:ext>
            </a:extLst>
          </p:cNvPr>
          <p:cNvGrpSpPr/>
          <p:nvPr/>
        </p:nvGrpSpPr>
        <p:grpSpPr>
          <a:xfrm>
            <a:off x="362309" y="2771956"/>
            <a:ext cx="4750280" cy="657044"/>
            <a:chOff x="391064" y="3329211"/>
            <a:chExt cx="4750280" cy="65704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5BFE4C-9E1B-8F64-41B3-2DE95C121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874" y="3975542"/>
              <a:ext cx="4052624" cy="10713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E62E5D-98BF-D8CE-14CB-C28FB9D54FEF}"/>
                </a:ext>
              </a:extLst>
            </p:cNvPr>
            <p:cNvSpPr txBox="1"/>
            <p:nvPr/>
          </p:nvSpPr>
          <p:spPr>
            <a:xfrm>
              <a:off x="391064" y="3329211"/>
              <a:ext cx="47502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b="1" dirty="0">
                  <a:latin typeface="Franklin Gothic Medium" panose="020B0603020102020204" pitchFamily="34" charset="0"/>
                </a:rPr>
                <a:t>Code Demonstration</a:t>
              </a:r>
            </a:p>
          </p:txBody>
        </p: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CA9C0E67-3A10-878C-2804-D94A421A7E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972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"/>
    </mc:Choice>
    <mc:Fallback>
      <p:transition spd="slow" advTm="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game&#10;&#10;Description automatically generated">
            <a:extLst>
              <a:ext uri="{FF2B5EF4-FFF2-40B4-BE49-F238E27FC236}">
                <a16:creationId xmlns:a16="http://schemas.microsoft.com/office/drawing/2014/main" id="{2A659DE3-D7D2-6EFF-0430-E1D92E80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BA484D-F026-6FCD-D1E2-27AAF6987F2B}"/>
              </a:ext>
            </a:extLst>
          </p:cNvPr>
          <p:cNvSpPr/>
          <p:nvPr/>
        </p:nvSpPr>
        <p:spPr>
          <a:xfrm>
            <a:off x="825967" y="2151727"/>
            <a:ext cx="3922143" cy="255454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Heavy" panose="020B09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77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2.4|0.4|2.6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1.1|7.2|3.5|1.5|1.9|4.9|0.5|0.9|1.4|3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1.2|1.1|1.4|1.6|1.9|0.8|1.1|0.8|2.7|0.7|2.7|0.5|1.7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7|1.4|1.7|1.7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|1.4|8.8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11695</TotalTime>
  <Words>404</Words>
  <Application>Microsoft Office PowerPoint</Application>
  <PresentationFormat>Widescreen</PresentationFormat>
  <Paragraphs>92</Paragraphs>
  <Slides>8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Franklin Gothic Heavy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Parasuram Reddy, Sathish Gandhi</dc:creator>
  <cp:lastModifiedBy>Parasuram Reddy, Sathish Gandhi</cp:lastModifiedBy>
  <cp:revision>278</cp:revision>
  <dcterms:created xsi:type="dcterms:W3CDTF">2023-11-12T20:22:44Z</dcterms:created>
  <dcterms:modified xsi:type="dcterms:W3CDTF">2023-12-05T20:12:59Z</dcterms:modified>
</cp:coreProperties>
</file>